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A2DA4-BA82-4D30-94F8-35F04C72C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5B139-7E21-4E96-94CC-FD4CE34E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769A4-AB5A-4CFB-95F6-61AC2782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FB2D-37E7-46E1-BF48-93C353CEC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68886-6603-40B2-8502-A883B187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64866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9C3E1-3A13-404C-821A-6A1DF750D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7CEBE-706D-4D67-9E3F-FAE1B5412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9C963-92C9-4DB6-8800-7A8108B6A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E1340-490A-4DFE-B3F3-18407E980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EFC0F-6807-4DDC-A49A-7C9E6368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2458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2BBA4-D81C-4261-B085-A6E02F5CA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2874A-A8E0-4572-95A4-AB3491FB4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A9BFC-729C-4DE9-AEF7-4BCF750A8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422BE-1D11-42DC-A05B-00040A1E2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6E24A-60FD-44E5-84B0-7A174F176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87181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F60BD-12D6-42D4-90C6-935420C4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0EE90-70BB-479F-8F7C-A395E3786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58F59-2115-444D-B855-42CB53339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643CC-C694-4B40-B5BF-9AD3C6222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1779B-2784-46CC-AB9F-5D16A2018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10476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71BE5-B44B-4FF8-A103-4B4DE636F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26D48-7111-4804-9678-437E29465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6DB1D-51E2-4B53-8000-9F66226D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47CA8-25AC-40DE-8975-72643A45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DF7C-2555-4BFC-8D7B-E16424943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0717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655F-5027-48F4-83AA-FC1D72158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5D3D9-E90D-4E6A-946E-9B1807399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52AFD-07EB-4FF2-A4A1-A31BEBDE6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C51A3-11DC-4A94-A072-21405A03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D50D9-0C51-4E67-9B71-559F7B2CD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A0ACF-1783-41F3-973D-7D5F90AD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3494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7BDF-7BAA-43FA-893E-AF3D1F85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19DCC-3978-49F8-A2AA-87F6A640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CFDC6-1AC9-4261-A6D0-78F6373D4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D3A247-91F2-46DC-90A8-515E8392A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19BA75-F133-4D1C-9AEC-AB03F00A7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6D3F8-C0DA-49E9-8203-C1D2826C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28375-A471-44E0-81F0-3C3C194F2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70BBAB-4223-4BB1-A7F2-BF5A65251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70649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5CB35-053C-44B3-A978-8A8C21851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C2902-3CCD-4097-9F3E-17C49248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90259-AC4F-43EA-BE46-3EEF13C38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F2C53-882B-42AA-AE07-6F5802A2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8466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A4331-1B0A-4D62-9343-C6FD2C71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ED20B5-C3A9-4C1B-AD1A-4647ADDF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6D318-A0EF-440A-8C81-AC41B727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16856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5EF9-7920-4559-B61C-2DADBC08A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B7E21-1F00-473D-80DB-2042B3373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0AFC4-268B-4D87-AF80-DC3365579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A827D-6BF9-4490-AB50-B1A172B2E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8026C-9580-4077-9DB7-48ED721E8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2EF12-5E4E-4D37-BDA8-D1CECF8FB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92669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8FD3-3A7D-4818-9F4F-5E0CCDC5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88764B-0828-445F-B9D2-FFCB58EC3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A16DF-5FF0-40AB-8F6D-5DC544387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FAFF6-377C-4F6E-AC18-D0EDE20D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40955-707C-430F-84B5-6DA4F7129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A14B8-F24C-4FF8-9912-4E501554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5161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DA1A0E-5836-435B-90C5-9EA5F49F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79706-12C8-465E-A4EE-280BBA484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947B-630C-49B8-AB37-A130CB8D5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E68C-F8DD-4002-A477-2FE65F04E6E2}" type="datetimeFigureOut">
              <a:rPr lang="en-KE" smtClean="0"/>
              <a:t>24/04/2021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5E74C-8976-4C18-8467-144121498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162E3-D56E-401D-A956-701623612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F3A84-C2C2-44BE-A5EA-1011E7C26FCB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1011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8D42-FF66-4498-8C60-C706CDCE9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034862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MEDITERRANEAN DIET.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EFB98-AE1A-4336-933E-6FC146125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52282"/>
            <a:ext cx="9144000" cy="5087154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way of eating based on the traditional cuisine of countries bordering the Mediterranean Sea. </a:t>
            </a:r>
            <a:endParaRPr lang="en-US" sz="18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is typically high in vegetables, fruits, whole grains, beans, nut and seeds, and olive oil.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It’s</a:t>
            </a:r>
            <a:r>
              <a:rPr lang="en-KE" sz="18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health benefits </a:t>
            </a:r>
            <a:r>
              <a:rPr lang="en-US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were discovered by </a:t>
            </a:r>
            <a:r>
              <a:rPr lang="en-KE" sz="18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American scientist</a:t>
            </a:r>
            <a:r>
              <a:rPr lang="en-KE" sz="1800" b="1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Ancel Keys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of the University of Minnesota School of Power who pointed out the correlation between cardiovascular disease and diet for the first time</a:t>
            </a:r>
          </a:p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KE" sz="18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diet </a:t>
            </a:r>
            <a:r>
              <a:rPr lang="en-US" sz="18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 </a:t>
            </a:r>
            <a:r>
              <a:rPr lang="en-KE" sz="18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inspired by the eating habits of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Greece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Italy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Spain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in the 1960s.</a:t>
            </a:r>
          </a:p>
          <a:p>
            <a:pPr algn="l">
              <a:lnSpc>
                <a:spcPct val="200000"/>
              </a:lnSpc>
            </a:pPr>
            <a:endParaRPr lang="en-K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358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6B37-C041-4017-82BE-CD194A39A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214"/>
            <a:ext cx="9144000" cy="1545465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DIET MEAL PLAN.</a:t>
            </a:r>
            <a:b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2365E-058B-464F-9F62-77730E5A7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8794" y="1081825"/>
            <a:ext cx="10109916" cy="5776175"/>
          </a:xfrm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KE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Breakfast</a:t>
            </a:r>
            <a:endParaRPr lang="en-US" sz="1800" b="1" dirty="0">
              <a:solidFill>
                <a:srgbClr val="4472C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ounces Greek yogurt topped with 1/2 cup strawberries and 1 teaspoon honey</a:t>
            </a:r>
            <a:b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slice whole-grain toast with half mashed avocado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KE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Lunch</a:t>
            </a:r>
            <a:endParaRPr lang="en-US" sz="1800" b="1" dirty="0">
              <a:solidFill>
                <a:srgbClr val="4472C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whole-grain pita with 2 tablespoons hummus and stuffed with 1 cup fresh greens and 2 slices tomatoes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cup minestrone soup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medium orange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 with 1 lemon wedge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40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DF188-DB49-48AC-AF06-8DA14EAB9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852"/>
            <a:ext cx="9144000" cy="157122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DIET MEAL PLAN </a:t>
            </a:r>
            <a:r>
              <a:rPr lang="en-US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Cont’d</a:t>
            </a:r>
            <a:b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A39A25-2542-4E69-BFD6-F399352CF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6677"/>
            <a:ext cx="9144000" cy="52417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KE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endParaRPr lang="en-US" sz="1800" b="1" dirty="0">
              <a:solidFill>
                <a:srgbClr val="4472C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1/8 cup sliced almonds</a:t>
            </a:r>
            <a:b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1/8 cup peanuts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KE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Dinner</a:t>
            </a:r>
            <a:endParaRPr lang="en-US" sz="1800" b="1" dirty="0">
              <a:solidFill>
                <a:srgbClr val="4472C4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Salad: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1/2 cup arugula</a:t>
            </a:r>
            <a:endParaRPr lang="en-US" sz="18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1/2 cup baby spinach</a:t>
            </a:r>
            <a:endParaRPr lang="en-US" sz="18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tablespoon shaved Parmesan cheese</a:t>
            </a:r>
            <a:endParaRPr lang="en-US" sz="18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KE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tablespoon vinaigrette dressing</a:t>
            </a:r>
            <a:endParaRPr lang="en-US" sz="18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K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779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5A3F2-533D-4A07-9539-A8DB1111C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73864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 VALUES AND CALORIES.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0D4C2A-37DE-4ED7-BB03-38CC8EAAD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7431" y="2691350"/>
            <a:ext cx="10380371" cy="39412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88FD313-4129-41E6-960B-4D251FE28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261328"/>
              </p:ext>
            </p:extLst>
          </p:nvPr>
        </p:nvGraphicFramePr>
        <p:xfrm>
          <a:off x="1223492" y="2691350"/>
          <a:ext cx="9569004" cy="38098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4502">
                  <a:extLst>
                    <a:ext uri="{9D8B030D-6E8A-4147-A177-3AD203B41FA5}">
                      <a16:colId xmlns:a16="http://schemas.microsoft.com/office/drawing/2014/main" val="2697516722"/>
                    </a:ext>
                  </a:extLst>
                </a:gridCol>
                <a:gridCol w="4784502">
                  <a:extLst>
                    <a:ext uri="{9D8B030D-6E8A-4147-A177-3AD203B41FA5}">
                      <a16:colId xmlns:a16="http://schemas.microsoft.com/office/drawing/2014/main" val="1322527192"/>
                    </a:ext>
                  </a:extLst>
                </a:gridCol>
              </a:tblGrid>
              <a:tr h="287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Mediterranean Diet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99743977"/>
                  </a:ext>
                </a:extLst>
              </a:tr>
              <a:tr h="287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Calories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1,527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67555641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Fat</a:t>
                      </a:r>
                      <a:b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Caloric Intake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0119528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Saturated Fat</a:t>
                      </a:r>
                      <a:b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Caloric Intake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6956704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 Fat</a:t>
                      </a:r>
                      <a:b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Caloric Intake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8458316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Carbohydrates</a:t>
                      </a:r>
                      <a:b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Caloric Intake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9157190"/>
                  </a:ext>
                </a:extLst>
              </a:tr>
              <a:tr h="561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Sugars</a:t>
                      </a:r>
                      <a:b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(total except as noted)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04277045"/>
                  </a:ext>
                </a:extLst>
              </a:tr>
              <a:tr h="287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Fiber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g.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31407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86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DFFC8-32F0-4E85-AAE8-497AF01B3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177728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 VALUES AND CALORIES.CONT’D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A1A1F-6425-45B1-8494-082CC7394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75" y="2086377"/>
            <a:ext cx="10882647" cy="4314423"/>
          </a:xfrm>
        </p:spPr>
        <p:txBody>
          <a:bodyPr/>
          <a:lstStyle/>
          <a:p>
            <a:endParaRPr lang="en-K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B886DD-469A-47D0-AA93-1A528E1D5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323048"/>
              </p:ext>
            </p:extLst>
          </p:nvPr>
        </p:nvGraphicFramePr>
        <p:xfrm>
          <a:off x="1524000" y="2756079"/>
          <a:ext cx="9144000" cy="3344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9110">
                  <a:extLst>
                    <a:ext uri="{9D8B030D-6E8A-4147-A177-3AD203B41FA5}">
                      <a16:colId xmlns:a16="http://schemas.microsoft.com/office/drawing/2014/main" val="1827429180"/>
                    </a:ext>
                  </a:extLst>
                </a:gridCol>
                <a:gridCol w="4404890">
                  <a:extLst>
                    <a:ext uri="{9D8B030D-6E8A-4147-A177-3AD203B41FA5}">
                      <a16:colId xmlns:a16="http://schemas.microsoft.com/office/drawing/2014/main" val="1023176214"/>
                    </a:ext>
                  </a:extLst>
                </a:gridCol>
              </a:tblGrid>
              <a:tr h="107189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Caloric Intake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71894737"/>
                  </a:ext>
                </a:extLst>
              </a:tr>
              <a:tr h="54983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Sodium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1,368 mg.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37503629"/>
                  </a:ext>
                </a:extLst>
              </a:tr>
              <a:tr h="54983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Potassium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3,351 mg.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5765579"/>
                  </a:ext>
                </a:extLst>
              </a:tr>
              <a:tr h="54983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Calcium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418 mg.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4422577"/>
                  </a:ext>
                </a:extLst>
              </a:tr>
              <a:tr h="54983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Vitamin B-12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 mcg.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11379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9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5C3D0-6CDD-46B7-B1F9-EA8A425F3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386366"/>
            <a:ext cx="9144000" cy="2253803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CONSEQUENCES OF THE DIET. 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D06747-F5B3-4335-A084-ACA740DAD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96225"/>
            <a:ext cx="9144000" cy="432730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KE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better cardiovascular risk profile</a:t>
            </a: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KE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educed oxidative stress</a:t>
            </a: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KE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rgbClr val="202124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KE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mproved insulin sensitivity.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72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52AF3-8C53-4A78-9133-B284504C9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335"/>
            <a:ext cx="9144000" cy="940158"/>
          </a:xfrm>
        </p:spPr>
        <p:txBody>
          <a:bodyPr/>
          <a:lstStyle/>
          <a:p>
            <a:r>
              <a:rPr lang="en-US" dirty="0"/>
              <a:t>HEALTH ISSUES.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D4BD1F-9057-4D33-9C10-4C10622D6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643" y="1339403"/>
            <a:ext cx="10650828" cy="5235262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beneficial for the gut as the fibre  content in it helps  keep the bowel movements smooth and regular.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 also adds to the healthy gut bacteria that help in myriad of body functions including immunity and general good health.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anti-oxidant and anti-inflammatory components of this diet are additionally beneficial for slowing down the aging process and improve brain health.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calcium in it improves bone and muscle health among consumers especially among post-menopausal women.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diet keeps several diseases at bay including diabetes, memory loss, breast cancers and depression. </a:t>
            </a: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401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4DF4-04AD-4584-8959-EA40D2284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60020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ADVERTISEMENTS AND MARKETING.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2FF7A-698E-411A-9B6F-1483107CED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51527"/>
            <a:ext cx="9144000" cy="4340180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K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Celebrity chef Rachael Ray has made the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Mediterranean diet a big part of her long-term eating plan and never misses a moment to espouse its virtues.</a:t>
            </a:r>
          </a:p>
          <a:p>
            <a:pPr marL="285750" indent="-285750" algn="l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2009, Ray dropped two pants sizes and shed 2 inches from her waist after combining her diet with regular exercise.</a:t>
            </a:r>
          </a:p>
          <a:p>
            <a:pPr algn="l">
              <a:lnSpc>
                <a:spcPct val="200000"/>
              </a:lnSpc>
              <a:spcAft>
                <a:spcPts val="8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4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4AF27-B00A-4F72-9C68-AB2A9E452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335"/>
            <a:ext cx="9144000" cy="131686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QUESTIONS.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296775-9B80-49E1-9481-9F321D101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28045"/>
            <a:ext cx="9144000" cy="4185634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negatives of the Mediterranean diet?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effective is the Mediterranean diet? 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major focus of the Mediterranean diet? 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three benefits of the Mediterranean diet?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0A102-6C82-49E9-B0C3-FB8A20D41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0609"/>
            <a:ext cx="9144000" cy="163561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FOODS EATEN WITH THIS DIET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52F42A-5DB6-4D38-B6E6-2466300AE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86377"/>
            <a:ext cx="9144000" cy="4771623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Fruits and veggies take up the most space on the Mediterranean food pyramid. Fill up on plant foods at least twice a week, preferably more.</a:t>
            </a:r>
            <a:endParaRPr lang="en-US" sz="20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Olive oil is a cooking staple in Mediterranean recipes, and a key salad dressing ingredient.</a:t>
            </a:r>
            <a:endParaRPr lang="en-US" sz="2000" dirty="0">
              <a:solidFill>
                <a:srgbClr val="11111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Whole grains, beans, nuts and legumes are always allowed.</a:t>
            </a:r>
            <a:endParaRPr lang="en-US" sz="20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Fish and seafood are recommended at least twice weekly.</a:t>
            </a:r>
            <a:endParaRPr lang="en-US" sz="20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Wine (in moderation) and water are typical Mediterranean beverages.</a:t>
            </a:r>
            <a:endParaRPr lang="en-US" sz="2000" dirty="0">
              <a:solidFill>
                <a:srgbClr val="11111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71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22395-B381-4E63-96A6-6B53CA7F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335"/>
            <a:ext cx="9144000" cy="21636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FOODS THAT CANNOT BE TAKEN ON THIS DIET.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16422-0BDB-4309-AE7A-9B8FD5AF8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2141"/>
            <a:ext cx="9144000" cy="3348507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ct val="20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There’s no “can’t” on the Mediterranean diet, but cutting way down on sweets is recommended.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 meat should be eaten sparingly. In many Mediterranean recipes, meat is used in small quantities to flavor rather than dominate a dish.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40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86FF1-1C23-49DA-BA47-D08E1168D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851"/>
            <a:ext cx="9144000" cy="22924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FOODS TO BE  LIMITED ON MEDITERRANEAN DIET.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232FE3-4C23-4FFD-8D24-79ABD8AE2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27290"/>
            <a:ext cx="9144000" cy="3895859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21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Eggs and poultry are occasional foods and should be used  in moderate portions.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210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Cheese and yogurt 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are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traditional Mediterranean foods should also be used  in moderate portions.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K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215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CBC36-EAD4-455D-8286-1C91E413A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851"/>
            <a:ext cx="9144000" cy="176440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RECOMMENTATION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D54BCE-A940-4960-BF53-0D069EA22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99256"/>
            <a:ext cx="9144000" cy="4423893"/>
          </a:xfrm>
        </p:spPr>
        <p:txBody>
          <a:bodyPr>
            <a:normAutofit lnSpcReduction="10000"/>
          </a:bodyPr>
          <a:lstStyle/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Exercise is recommended in a Mediterranean diet with 80% nutrition and 20% exercise based on the diet.</a:t>
            </a: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KE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There's no single 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Mediterranean diet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plan, but in general, you'd be 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eating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lots of fruits and vegetables, beans and nuts, healthy grains, fish, olive oil, small amounts of meat and dairy, and red wine.</a:t>
            </a: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lifestyle also encourages daily 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sharing meals with others, and enjoying it all.</a:t>
            </a: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52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DE275-B84F-4590-9DCA-10AD0F027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183"/>
            <a:ext cx="9144000" cy="1481071"/>
          </a:xfrm>
        </p:spPr>
        <p:txBody>
          <a:bodyPr>
            <a:normAutofit fontScale="90000"/>
          </a:bodyPr>
          <a:lstStyle/>
          <a:p>
            <a:r>
              <a:rPr lang="en-KE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 </a:t>
            </a:r>
            <a:r>
              <a:rPr lang="en-US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KE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</a:t>
            </a:r>
            <a:br>
              <a:rPr lang="en-US" b="1" dirty="0">
                <a:solidFill>
                  <a:srgbClr val="4472C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C36E7-60EE-447C-BD71-46FD14A6E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7437"/>
            <a:ext cx="9144000" cy="4797380"/>
          </a:xfrm>
        </p:spPr>
        <p:txBody>
          <a:bodyPr>
            <a:normAutofit/>
          </a:bodyPr>
          <a:lstStyle/>
          <a:p>
            <a:pPr lvl="2" algn="l">
              <a:lnSpc>
                <a:spcPct val="200000"/>
              </a:lnSpc>
              <a:buSzPts val="1000"/>
              <a:tabLst>
                <a:tab pos="457200" algn="l"/>
              </a:tabLst>
            </a:pPr>
            <a:r>
              <a:rPr lang="en-US" b="1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PROS.</a:t>
            </a:r>
          </a:p>
          <a:p>
            <a:pPr marL="342900" lvl="0" indent="-342900" algn="l">
              <a:lnSpc>
                <a:spcPct val="200000"/>
              </a:lnSpc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Nutritionally complete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Diverse foods and flavors</a:t>
            </a:r>
          </a:p>
          <a:p>
            <a:pPr lvl="0" algn="l">
              <a:lnSpc>
                <a:spcPct val="200000"/>
              </a:lnSpc>
              <a:buSzPts val="1000"/>
              <a:tabLst>
                <a:tab pos="457200" algn="l"/>
              </a:tabLst>
            </a:pPr>
            <a:r>
              <a:rPr lang="en-US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1800" b="1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CONS.</a:t>
            </a:r>
          </a:p>
          <a:p>
            <a:pPr marL="342900" lvl="0" indent="-342900" algn="l">
              <a:lnSpc>
                <a:spcPct val="200000"/>
              </a:lnSpc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Lots of grunt work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Moderately pricey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1200" dirty="0"/>
          </a:p>
        </p:txBody>
      </p:sp>
    </p:spTree>
    <p:extLst>
      <p:ext uri="{BB962C8B-B14F-4D97-AF65-F5344CB8AC3E}">
        <p14:creationId xmlns:p14="http://schemas.microsoft.com/office/powerpoint/2010/main" val="3991485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32611-8B60-4FDA-90C5-B70F669D1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577"/>
            <a:ext cx="9144000" cy="95303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CLAIMS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F327E-6B5B-4C1D-BBF0-EA40673E3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48495"/>
            <a:ext cx="9144000" cy="4056845"/>
          </a:xfrm>
        </p:spPr>
        <p:txBody>
          <a:bodyPr>
            <a:normAutofit/>
          </a:bodyPr>
          <a:lstStyle/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KE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May Help Reduce Your Risk for Heart Disease.</a:t>
            </a:r>
            <a:endParaRPr lang="en-US" sz="2000" dirty="0">
              <a:solidFill>
                <a:srgbClr val="4D515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KE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KE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May Reduce Women's Risk for Stroke and also help in weight loss</a:t>
            </a:r>
            <a:r>
              <a:rPr lang="en-US" sz="200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l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KE" sz="2000" dirty="0">
                <a:solidFill>
                  <a:srgbClr val="6666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whole-grains, olive oil-based cooking, nuts and beans at its core, the diet provides sufficient</a:t>
            </a:r>
            <a:r>
              <a:rPr lang="en-US" sz="2000" dirty="0">
                <a:solidFill>
                  <a:srgbClr val="6666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fibre,</a:t>
            </a:r>
            <a:r>
              <a:rPr lang="en-K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KE" sz="2000" dirty="0">
                <a:solidFill>
                  <a:srgbClr val="6666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healthy fats and plenty of antioxidants. </a:t>
            </a:r>
            <a:endParaRPr lang="en-KE" sz="2000" dirty="0"/>
          </a:p>
        </p:txBody>
      </p:sp>
    </p:spTree>
    <p:extLst>
      <p:ext uri="{BB962C8B-B14F-4D97-AF65-F5344CB8AC3E}">
        <p14:creationId xmlns:p14="http://schemas.microsoft.com/office/powerpoint/2010/main" val="116133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8CDF5-BB26-4EF3-986E-604C42E89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869" y="399991"/>
            <a:ext cx="9144000" cy="175152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OF NUTRIENTS.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8CC449-AC2D-4FDE-B1DC-B1118B440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890520"/>
              </p:ext>
            </p:extLst>
          </p:nvPr>
        </p:nvGraphicFramePr>
        <p:xfrm>
          <a:off x="172277" y="2372138"/>
          <a:ext cx="9143999" cy="4340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0497">
                  <a:extLst>
                    <a:ext uri="{9D8B030D-6E8A-4147-A177-3AD203B41FA5}">
                      <a16:colId xmlns:a16="http://schemas.microsoft.com/office/drawing/2014/main" val="2180072106"/>
                    </a:ext>
                  </a:extLst>
                </a:gridCol>
                <a:gridCol w="2152479">
                  <a:extLst>
                    <a:ext uri="{9D8B030D-6E8A-4147-A177-3AD203B41FA5}">
                      <a16:colId xmlns:a16="http://schemas.microsoft.com/office/drawing/2014/main" val="2300422893"/>
                    </a:ext>
                  </a:extLst>
                </a:gridCol>
                <a:gridCol w="3431023">
                  <a:extLst>
                    <a:ext uri="{9D8B030D-6E8A-4147-A177-3AD203B41FA5}">
                      <a16:colId xmlns:a16="http://schemas.microsoft.com/office/drawing/2014/main" val="1925507943"/>
                    </a:ext>
                  </a:extLst>
                </a:gridCol>
              </a:tblGrid>
              <a:tr h="573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 cap="all">
                          <a:effectLst/>
                        </a:rPr>
                        <a:t>NUTRIENTS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79929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 cap="all">
                          <a:effectLst/>
                        </a:rPr>
                        <a:t>MEDITERRANEAN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79929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 cap="all">
                          <a:effectLst/>
                        </a:rPr>
                        <a:t>DIETARY GUIDELINES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79929" marB="39964" anchor="b"/>
                </a:tc>
                <a:extLst>
                  <a:ext uri="{0D108BD9-81ED-4DB2-BD59-A6C34878D82A}">
                    <a16:rowId xmlns:a16="http://schemas.microsoft.com/office/drawing/2014/main" val="3737953896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Total Fat (% of calories)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25-35%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20-35%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extLst>
                  <a:ext uri="{0D108BD9-81ED-4DB2-BD59-A6C34878D82A}">
                    <a16:rowId xmlns:a16="http://schemas.microsoft.com/office/drawing/2014/main" val="1221337605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Saturated Fat (% of calories)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≤ 8%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≤ 10%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4050183769"/>
                  </a:ext>
                </a:extLst>
              </a:tr>
              <a:tr h="255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Cholesterol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2250"/>
                        </a:spcAft>
                      </a:pPr>
                      <a:r>
                        <a:rPr lang="en-US" sz="1000" dirty="0">
                          <a:effectLst/>
                        </a:rPr>
                        <a:t>≤ 300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no restriction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3907231793"/>
                  </a:ext>
                </a:extLst>
              </a:tr>
              <a:tr h="255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Sodium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≤ 2,300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≤ 2,300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extLst>
                  <a:ext uri="{0D108BD9-81ED-4DB2-BD59-A6C34878D82A}">
                    <a16:rowId xmlns:a16="http://schemas.microsoft.com/office/drawing/2014/main" val="2984143847"/>
                  </a:ext>
                </a:extLst>
              </a:tr>
              <a:tr h="255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Potassium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4,700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4,700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extLst>
                  <a:ext uri="{0D108BD9-81ED-4DB2-BD59-A6C34878D82A}">
                    <a16:rowId xmlns:a16="http://schemas.microsoft.com/office/drawing/2014/main" val="682853266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Carbohydrate (% of calories)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45-65%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45-65%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2862172868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Protein (% of calories)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10-35%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10-35%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3830239622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Vitamin A (mcg)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900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700 for women, 900 for men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1415540612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Vitamin C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90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75 for women, 90 for men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2796811"/>
                  </a:ext>
                </a:extLst>
              </a:tr>
              <a:tr h="255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Calcium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1,200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1,000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extLst>
                  <a:ext uri="{0D108BD9-81ED-4DB2-BD59-A6C34878D82A}">
                    <a16:rowId xmlns:a16="http://schemas.microsoft.com/office/drawing/2014/main" val="1320712337"/>
                  </a:ext>
                </a:extLst>
              </a:tr>
              <a:tr h="3796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Iron (mg)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>
                          <a:effectLst/>
                        </a:rPr>
                        <a:t>≥ 18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2250"/>
                        </a:spcAft>
                      </a:pPr>
                      <a:r>
                        <a:rPr lang="en-US" sz="1000" dirty="0">
                          <a:effectLst/>
                        </a:rPr>
                        <a:t>18 for women, 8 for men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39964" marB="39964" anchor="b"/>
                </a:tc>
                <a:extLst>
                  <a:ext uri="{0D108BD9-81ED-4DB2-BD59-A6C34878D82A}">
                    <a16:rowId xmlns:a16="http://schemas.microsoft.com/office/drawing/2014/main" val="76674707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0B38BD5-B25D-43D6-9F37-52B610550F4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-9173776" y="2372138"/>
            <a:ext cx="30321393" cy="718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38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025C-664A-4FF9-90F2-6199E4117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4699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SIDE EFFECTS.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2749F9-A7AE-4C90-AB39-A50C28FB5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71223"/>
            <a:ext cx="9144000" cy="4765183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ct val="200000"/>
              </a:lnSpc>
              <a:spcAft>
                <a:spcPts val="3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gain weight from eating fats in olive oil and nuts.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spcAft>
                <a:spcPts val="3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have lower levels of iron.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spcAft>
                <a:spcPts val="3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have calcium loss from eating fewer dairy products.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200000"/>
              </a:lnSpc>
              <a:spcAft>
                <a:spcPts val="300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Wine is a common part of a Mediterranean eating style but some people should not drink alcohol.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00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1020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 MEDITERRANEAN DIET.   </vt:lpstr>
      <vt:lpstr>FOODS EATEN WITH THIS DIET</vt:lpstr>
      <vt:lpstr>FOODS THAT CANNOT BE TAKEN ON THIS DIET.  </vt:lpstr>
      <vt:lpstr>FOODS TO BE  LIMITED ON MEDITERRANEAN DIET.</vt:lpstr>
      <vt:lpstr>EXERCISE RECOMMENTATION</vt:lpstr>
      <vt:lpstr>PROS AND  CONS </vt:lpstr>
      <vt:lpstr>CLAIMS</vt:lpstr>
      <vt:lpstr>BALANCE OF NUTRIENTS.</vt:lpstr>
      <vt:lpstr>SIDE EFFECTS.  </vt:lpstr>
      <vt:lpstr> DIET MEAL PLAN. </vt:lpstr>
      <vt:lpstr> DIET MEAL PLAN Cont’d </vt:lpstr>
      <vt:lpstr>NUTRITIONAL VALUES AND CALORIES.</vt:lpstr>
      <vt:lpstr>NUTRITIONAL VALUES AND CALORIES.CONT’D</vt:lpstr>
      <vt:lpstr> CONSEQUENCES OF THE DIET. </vt:lpstr>
      <vt:lpstr>HEALTH ISSUES.</vt:lpstr>
      <vt:lpstr>ADVERTISEMENTS AND MARKETING.</vt:lpstr>
      <vt:lpstr>REVIEW QUESTIONS.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Mediterranean diet</dc:title>
  <dc:creator>JESSE</dc:creator>
  <cp:lastModifiedBy>JESSE</cp:lastModifiedBy>
  <cp:revision>10</cp:revision>
  <dcterms:created xsi:type="dcterms:W3CDTF">2021-04-24T08:28:45Z</dcterms:created>
  <dcterms:modified xsi:type="dcterms:W3CDTF">2021-04-24T09:54:29Z</dcterms:modified>
</cp:coreProperties>
</file>